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sldIdLst>
    <p:sldId id="898" r:id="rId4"/>
    <p:sldId id="259" r:id="rId5"/>
    <p:sldId id="260" r:id="rId6"/>
    <p:sldId id="261" r:id="rId7"/>
    <p:sldId id="262" r:id="rId8"/>
    <p:sldId id="755" r:id="rId9"/>
    <p:sldId id="909" r:id="rId10"/>
    <p:sldId id="1185" r:id="rId11"/>
    <p:sldId id="1212" r:id="rId12"/>
    <p:sldId id="1186" r:id="rId13"/>
    <p:sldId id="1224" r:id="rId14"/>
    <p:sldId id="1225" r:id="rId15"/>
    <p:sldId id="1193" r:id="rId16"/>
    <p:sldId id="1226" r:id="rId17"/>
    <p:sldId id="1194" r:id="rId18"/>
    <p:sldId id="1195" r:id="rId19"/>
    <p:sldId id="1196" r:id="rId20"/>
    <p:sldId id="1217" r:id="rId21"/>
    <p:sldId id="1218" r:id="rId22"/>
    <p:sldId id="1227" r:id="rId23"/>
    <p:sldId id="1228" r:id="rId24"/>
    <p:sldId id="1219" r:id="rId25"/>
    <p:sldId id="1229" r:id="rId26"/>
    <p:sldId id="1230" r:id="rId27"/>
    <p:sldId id="1231" r:id="rId28"/>
    <p:sldId id="1232" r:id="rId29"/>
    <p:sldId id="1177" r:id="rId30"/>
    <p:sldId id="1191" r:id="rId31"/>
    <p:sldId id="1077" r:id="rId32"/>
    <p:sldId id="407" r:id="rId33"/>
    <p:sldId id="417" r:id="rId34"/>
    <p:sldId id="281" r:id="rId35"/>
    <p:sldId id="950" r:id="rId36"/>
    <p:sldId id="276" r:id="rId37"/>
    <p:sldId id="277" r:id="rId38"/>
    <p:sldId id="278" r:id="rId39"/>
    <p:sldId id="1160" r:id="rId40"/>
    <p:sldId id="1179" r:id="rId41"/>
    <p:sldId id="1211" r:id="rId42"/>
    <p:sldId id="1223" r:id="rId43"/>
    <p:sldId id="283" r:id="rId44"/>
    <p:sldId id="284" r:id="rId45"/>
    <p:sldId id="309" r:id="rId46"/>
    <p:sldId id="310" r:id="rId47"/>
    <p:sldId id="961" r:id="rId48"/>
    <p:sldId id="962" r:id="rId49"/>
    <p:sldId id="1181" r:id="rId50"/>
    <p:sldId id="976" r:id="rId51"/>
    <p:sldId id="977" r:id="rId52"/>
    <p:sldId id="978" r:id="rId53"/>
    <p:sldId id="312" r:id="rId54"/>
    <p:sldId id="313"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19/12/2023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51/2023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143191"/>
            <a:ext cx="7457035" cy="2585323"/>
          </a:xfrm>
          <a:prstGeom prst="rect">
            <a:avLst/>
          </a:prstGeom>
        </p:spPr>
        <p:txBody>
          <a:bodyPr wrap="square">
            <a:spAutoFit/>
          </a:bodyPr>
          <a:lstStyle/>
          <a:p>
            <a:pPr algn="ctr"/>
            <a:r>
              <a:rPr lang="fi-FI" sz="5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TAKABBUR MELENYAPKAN KEHARMONIAN</a:t>
            </a:r>
            <a:endParaRPr lang="it-IT" sz="5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endParaRPr>
          </a:p>
        </p:txBody>
      </p:sp>
      <p:sp>
        <p:nvSpPr>
          <p:cNvPr id="3" name="Rectangle 2">
            <a:extLst>
              <a:ext uri="{FF2B5EF4-FFF2-40B4-BE49-F238E27FC236}">
                <a16:creationId xmlns="" xmlns:a16="http://schemas.microsoft.com/office/drawing/2014/main"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9 Jamadil Akhir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22 </a:t>
            </a:r>
            <a:r>
              <a:rPr lang="en-US" sz="2400" b="1" dirty="0" err="1">
                <a:solidFill>
                  <a:srgbClr val="FFFF00"/>
                </a:solidFill>
                <a:effectLst>
                  <a:glow rad="139700">
                    <a:schemeClr val="tx1">
                      <a:alpha val="40000"/>
                    </a:schemeClr>
                  </a:glow>
                  <a:outerShdw dist="38100" dir="2700000" algn="tl">
                    <a:srgbClr val="000000">
                      <a:alpha val="94000"/>
                    </a:srgbClr>
                  </a:outerShdw>
                </a:effectLst>
              </a:rPr>
              <a:t>Disember</a:t>
            </a:r>
            <a:r>
              <a:rPr lang="en-US" sz="2400" b="1" dirty="0">
                <a:solidFill>
                  <a:srgbClr val="FFFF00"/>
                </a:solidFill>
                <a:effectLst>
                  <a:glow rad="139700">
                    <a:schemeClr val="tx1">
                      <a:alpha val="40000"/>
                    </a:schemeClr>
                  </a:glow>
                  <a:outerShdw dist="38100" dir="2700000" algn="tl">
                    <a:srgbClr val="000000">
                      <a:alpha val="94000"/>
                    </a:srgbClr>
                  </a:outerShdw>
                </a:effectLst>
              </a:rPr>
              <a:t> 2023</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1524000"/>
            <a:ext cx="8504639" cy="3810000"/>
          </a:xfrm>
          <a:prstGeom prst="roundRect">
            <a:avLst/>
          </a:prstGeom>
          <a:solidFill>
            <a:schemeClr val="accent6">
              <a:lumMod val="60000"/>
              <a:lumOff val="40000"/>
              <a:alpha val="76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Sikap </a:t>
            </a:r>
            <a:r>
              <a:rPr lang="sv-SE" sz="36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TAKABBUR</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iblis itu telah membawa kepada padah yang dahsyat di mana ia dihalau, direjam, dilaknat atau dijauhi daripada rahmat Allah.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1157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457199" y="3777944"/>
            <a:ext cx="8229599" cy="3046988"/>
          </a:xfrm>
          <a:prstGeom prst="rect">
            <a:avLst/>
          </a:prstGeom>
        </p:spPr>
        <p:txBody>
          <a:bodyPr wrap="square">
            <a:spAutoFit/>
          </a:bodyPr>
          <a:lstStyle/>
          <a:p>
            <a:pPr algn="just"/>
            <a:r>
              <a:rPr lang="ms-MY" sz="2600" b="1" dirty="0"/>
              <a:t>Maksudnya : </a:t>
            </a:r>
            <a:r>
              <a:rPr lang="ms-MY" sz="3200" b="1" dirty="0">
                <a:solidFill>
                  <a:srgbClr val="C00000"/>
                </a:solidFill>
              </a:rPr>
              <a:t>“Allah berfirman: Kalau demikian, keluarlah engkau daripada syurga, kerana sesungguhnya engkau adalah makhluk yang diusir.  Dan sesungguhnya engkau ditimpa laknat-Ku terus menerus hingga ke hari kiamat!”         </a:t>
            </a:r>
            <a:endParaRPr lang="ms-MY" sz="2800" b="1" dirty="0"/>
          </a:p>
        </p:txBody>
      </p:sp>
      <p:sp>
        <p:nvSpPr>
          <p:cNvPr id="5" name="Snip Diagonal Corner Rectangle 5">
            <a:extLst>
              <a:ext uri="{FF2B5EF4-FFF2-40B4-BE49-F238E27FC236}">
                <a16:creationId xmlns="" xmlns:a16="http://schemas.microsoft.com/office/drawing/2014/main" id="{B99F7B4E-83DC-BDF3-5F5E-501ED07D7196}"/>
              </a:ext>
            </a:extLst>
          </p:cNvPr>
          <p:cNvSpPr/>
          <p:nvPr/>
        </p:nvSpPr>
        <p:spPr>
          <a:xfrm>
            <a:off x="280258" y="2286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Sad ayat 77 dan 78:</a:t>
            </a:r>
          </a:p>
        </p:txBody>
      </p:sp>
      <p:pic>
        <p:nvPicPr>
          <p:cNvPr id="3" name="Picture 2">
            <a:extLst>
              <a:ext uri="{FF2B5EF4-FFF2-40B4-BE49-F238E27FC236}">
                <a16:creationId xmlns="" xmlns:a16="http://schemas.microsoft.com/office/drawing/2014/main" id="{C0AE58CB-7E13-4A52-A54A-1E7E80B33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52" y="1382008"/>
            <a:ext cx="8620491" cy="2395936"/>
          </a:xfrm>
          <a:prstGeom prst="rect">
            <a:avLst/>
          </a:prstGeom>
        </p:spPr>
      </p:pic>
    </p:spTree>
    <p:extLst>
      <p:ext uri="{BB962C8B-B14F-4D97-AF65-F5344CB8AC3E}">
        <p14:creationId xmlns:p14="http://schemas.microsoft.com/office/powerpoint/2010/main" val="1085173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411971" y="4343400"/>
            <a:ext cx="8229599" cy="2308324"/>
          </a:xfrm>
          <a:prstGeom prst="rect">
            <a:avLst/>
          </a:prstGeom>
        </p:spPr>
        <p:txBody>
          <a:bodyPr wrap="square">
            <a:spAutoFit/>
          </a:bodyPr>
          <a:lstStyle/>
          <a:p>
            <a:pPr algn="just"/>
            <a:r>
              <a:rPr lang="ms-MY" sz="2800" b="1" dirty="0"/>
              <a:t>Maksudnya : </a:t>
            </a:r>
            <a:r>
              <a:rPr lang="ms-MY" sz="3600" b="1" dirty="0">
                <a:solidFill>
                  <a:srgbClr val="C00000"/>
                </a:solidFill>
              </a:rPr>
              <a:t>“Tidak akan masuk Syurga sesiapa yang ada dalam hatinya perasaan takabbur walaupun seberat zarrah”.                                                                                       		                 </a:t>
            </a:r>
            <a:r>
              <a:rPr lang="ms-MY" sz="3600" b="1" dirty="0"/>
              <a:t>(Hadis riwayat Muslim)</a:t>
            </a:r>
            <a:endParaRPr lang="ms-MY" sz="2800" b="1" dirty="0"/>
          </a:p>
        </p:txBody>
      </p:sp>
      <p:sp>
        <p:nvSpPr>
          <p:cNvPr id="5" name="Snip Diagonal Corner Rectangle 5">
            <a:extLst>
              <a:ext uri="{FF2B5EF4-FFF2-40B4-BE49-F238E27FC236}">
                <a16:creationId xmlns="" xmlns:a16="http://schemas.microsoft.com/office/drawing/2014/main" id="{B99F7B4E-83DC-BDF3-5F5E-501ED07D7196}"/>
              </a:ext>
            </a:extLst>
          </p:cNvPr>
          <p:cNvSpPr/>
          <p:nvPr/>
        </p:nvSpPr>
        <p:spPr>
          <a:xfrm>
            <a:off x="280258" y="304800"/>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Amaran keras juga diberikan oleh Rasulullah SAW dengan sabdanya:</a:t>
            </a:r>
          </a:p>
        </p:txBody>
      </p:sp>
      <p:pic>
        <p:nvPicPr>
          <p:cNvPr id="3" name="Picture 2">
            <a:extLst>
              <a:ext uri="{FF2B5EF4-FFF2-40B4-BE49-F238E27FC236}">
                <a16:creationId xmlns="" xmlns:a16="http://schemas.microsoft.com/office/drawing/2014/main" id="{5DF67E99-6614-4B6E-ADDC-9D6A11036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6" y="1524000"/>
            <a:ext cx="8102286" cy="2950720"/>
          </a:xfrm>
          <a:prstGeom prst="rect">
            <a:avLst/>
          </a:prstGeom>
        </p:spPr>
      </p:pic>
    </p:spTree>
    <p:extLst>
      <p:ext uri="{BB962C8B-B14F-4D97-AF65-F5344CB8AC3E}">
        <p14:creationId xmlns:p14="http://schemas.microsoft.com/office/powerpoint/2010/main" val="3030606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81000" y="2895600"/>
            <a:ext cx="8305800" cy="3048000"/>
          </a:xfrm>
          <a:prstGeom prst="roundRect">
            <a:avLst/>
          </a:prstGeom>
          <a:solidFill>
            <a:schemeClr val="tx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Keistimewaan yang dirasai oleh seseorang pada dirinya, membuatkan ia mengkagumi diri dan merasa lebih daripada orang lain.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685800" y="457200"/>
            <a:ext cx="7772400" cy="990600"/>
          </a:xfrm>
          <a:prstGeom prst="roundRect">
            <a:avLst/>
          </a:prstGeom>
          <a:solidFill>
            <a:schemeClr val="tx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 segi istilah, </a:t>
            </a:r>
          </a:p>
          <a:p>
            <a:pPr algn="ctr"/>
            <a:r>
              <a:rPr lang="fi-FI" sz="3200" dirty="0">
                <a:ln>
                  <a:solidFill>
                    <a:sysClr val="windowText" lastClr="000000"/>
                  </a:solidFill>
                </a:ln>
                <a:solidFill>
                  <a:srgbClr val="F84032"/>
                </a:solidFill>
                <a:effectLst>
                  <a:outerShdw blurRad="38100" dist="38100" dir="2700000" algn="tl">
                    <a:srgbClr val="000000">
                      <a:alpha val="43137"/>
                    </a:srgbClr>
                  </a:outerShdw>
                </a:effectLst>
                <a:latin typeface="Arial Black" pitchFamily="34" charset="0"/>
              </a:rPr>
              <a:t>TAKABBUR</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ialah; </a:t>
            </a:r>
          </a:p>
        </p:txBody>
      </p:sp>
      <p:sp>
        <p:nvSpPr>
          <p:cNvPr id="5" name="Chevron 4"/>
          <p:cNvSpPr/>
          <p:nvPr/>
        </p:nvSpPr>
        <p:spPr>
          <a:xfrm rot="5400000">
            <a:off x="4042175" y="1908575"/>
            <a:ext cx="9906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539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800" y="4343400"/>
            <a:ext cx="8686800" cy="2308324"/>
          </a:xfrm>
          <a:prstGeom prst="rect">
            <a:avLst/>
          </a:prstGeom>
        </p:spPr>
        <p:txBody>
          <a:bodyPr wrap="square">
            <a:spAutoFit/>
          </a:bodyPr>
          <a:lstStyle/>
          <a:p>
            <a:pPr algn="just"/>
            <a:r>
              <a:rPr lang="ms-MY" sz="2800" b="1" dirty="0"/>
              <a:t>Maksudnya : </a:t>
            </a:r>
            <a:r>
              <a:rPr lang="ms-MY" sz="3600" b="1" dirty="0">
                <a:solidFill>
                  <a:srgbClr val="C00000"/>
                </a:solidFill>
              </a:rPr>
              <a:t>“Takabbur itu menolak kebenaran dan memandang rendah kepada orang lain.”                                                                                        		               </a:t>
            </a:r>
          </a:p>
          <a:p>
            <a:pPr algn="just"/>
            <a:r>
              <a:rPr lang="ms-MY" sz="3600" b="1" dirty="0">
                <a:solidFill>
                  <a:srgbClr val="C00000"/>
                </a:solidFill>
              </a:rPr>
              <a:t>                                       </a:t>
            </a:r>
            <a:r>
              <a:rPr lang="ms-MY" sz="3600" b="1" dirty="0"/>
              <a:t>(Hadis riwayat Muslim)</a:t>
            </a:r>
            <a:endParaRPr lang="ms-MY" sz="2800" b="1" dirty="0"/>
          </a:p>
        </p:txBody>
      </p:sp>
      <p:sp>
        <p:nvSpPr>
          <p:cNvPr id="5" name="Snip Diagonal Corner Rectangle 5">
            <a:extLst>
              <a:ext uri="{FF2B5EF4-FFF2-40B4-BE49-F238E27FC236}">
                <a16:creationId xmlns="" xmlns:a16="http://schemas.microsoft.com/office/drawing/2014/main" id="{B99F7B4E-83DC-BDF3-5F5E-501ED07D7196}"/>
              </a:ext>
            </a:extLst>
          </p:cNvPr>
          <p:cNvSpPr/>
          <p:nvPr/>
        </p:nvSpPr>
        <p:spPr>
          <a:xfrm>
            <a:off x="280258" y="304800"/>
            <a:ext cx="8583482" cy="1447800"/>
          </a:xfrm>
          <a:prstGeom prst="snip2DiagRect">
            <a:avLst>
              <a:gd name="adj1" fmla="val 50000"/>
              <a:gd name="adj2" fmla="val 50000"/>
            </a:avLst>
          </a:prstGeom>
          <a:solidFill>
            <a:schemeClr val="accent3">
              <a:alpha val="84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 takabbur yang paling tepat ialah sebagaimana yang dijelaskan oleh Nabi SAW dengan sabdanya:</a:t>
            </a:r>
          </a:p>
        </p:txBody>
      </p:sp>
      <p:pic>
        <p:nvPicPr>
          <p:cNvPr id="3" name="Picture 2">
            <a:extLst>
              <a:ext uri="{FF2B5EF4-FFF2-40B4-BE49-F238E27FC236}">
                <a16:creationId xmlns="" xmlns:a16="http://schemas.microsoft.com/office/drawing/2014/main" id="{A04B8084-1637-4F3C-8890-D46E1F8B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53" y="2514600"/>
            <a:ext cx="8620491" cy="1767993"/>
          </a:xfrm>
          <a:prstGeom prst="rect">
            <a:avLst/>
          </a:prstGeom>
        </p:spPr>
      </p:pic>
    </p:spTree>
    <p:extLst>
      <p:ext uri="{BB962C8B-B14F-4D97-AF65-F5344CB8AC3E}">
        <p14:creationId xmlns:p14="http://schemas.microsoft.com/office/powerpoint/2010/main" val="2085671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419100" y="609600"/>
            <a:ext cx="8305800" cy="1066800"/>
          </a:xfrm>
          <a:prstGeom prst="roundRect">
            <a:avLst/>
          </a:prstGeom>
          <a:solidFill>
            <a:schemeClr val="tx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ertikata lain, </a:t>
            </a:r>
          </a:p>
          <a:p>
            <a:pPr algn="ctr"/>
            <a:r>
              <a:rPr lang="fi-FI" sz="3200" dirty="0">
                <a:ln>
                  <a:solidFill>
                    <a:sysClr val="windowText" lastClr="000000"/>
                  </a:solidFill>
                </a:ln>
                <a:solidFill>
                  <a:srgbClr val="F84032"/>
                </a:solidFill>
                <a:effectLst>
                  <a:outerShdw blurRad="38100" dist="38100" dir="2700000" algn="tl">
                    <a:srgbClr val="000000">
                      <a:alpha val="43137"/>
                    </a:srgbClr>
                  </a:outerShdw>
                </a:effectLst>
                <a:latin typeface="Arial Black" pitchFamily="34" charset="0"/>
              </a:rPr>
              <a:t>TAKABBUR</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ialah </a:t>
            </a: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152400" y="2743200"/>
            <a:ext cx="8763000" cy="3505200"/>
          </a:xfrm>
          <a:prstGeom prst="roundRect">
            <a:avLst/>
          </a:prstGeom>
          <a:solidFill>
            <a:schemeClr val="tx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Keegoan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diri, kedudukan dan pandangan sendiri, yang menyebabkan seseorang itu sukar menerima kenyataan, apatah lagi jika ia dirasa merugikan dan merendahkan martabatnya.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3983238" y="1963937"/>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790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152400" y="2514600"/>
            <a:ext cx="8763000" cy="4191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Oleh kerana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ego</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asal kejadiannya dan memandang rendah kepada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Adam a.s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 sanggup menentang kebenaran yang datang daripada Allah dan rela disingkir. Seterusnya, lantaran hasad dan dendamnya,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Iblis bersumpah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memusuhi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Adam a.s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zuriatnya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 xmlns:a16="http://schemas.microsoft.com/office/drawing/2014/main" id="{0808471C-4130-3D2E-1B60-244917EA6DA8}"/>
              </a:ext>
            </a:extLst>
          </p:cNvPr>
          <p:cNvSpPr/>
          <p:nvPr/>
        </p:nvSpPr>
        <p:spPr>
          <a:xfrm>
            <a:off x="2438400" y="381000"/>
            <a:ext cx="4114800" cy="1066800"/>
          </a:xfrm>
          <a:prstGeom prst="roundRect">
            <a:avLst/>
          </a:prstGeom>
          <a:solidFill>
            <a:schemeClr val="accent6">
              <a:lumMod val="75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Lihatlah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Iblis</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
        <p:nvSpPr>
          <p:cNvPr id="5" name="Chevron 4"/>
          <p:cNvSpPr/>
          <p:nvPr/>
        </p:nvSpPr>
        <p:spPr>
          <a:xfrm rot="5400000">
            <a:off x="4139213" y="1735337"/>
            <a:ext cx="796524" cy="526250"/>
          </a:xfrm>
          <a:prstGeom prst="chevr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642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457200" y="609600"/>
            <a:ext cx="8465028" cy="25146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TAKABBUR IBLIS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inilah yang menggugat keharmonian dan kebahagiaan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Adam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isterinya Hawa.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438150" y="3581400"/>
            <a:ext cx="8465028" cy="27432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Demikianlah, jika kita terperangkap dengan tipu muslihat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Iblis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memiliki sifat kejinya ini, maka keharmonian dan kesejahteraan hidup kita akan berkecai.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236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3429000"/>
            <a:ext cx="8465028" cy="19812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perlu menangani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faktor-faktornya</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berusaha menjauhinya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609600" y="533400"/>
            <a:ext cx="8001000" cy="1219200"/>
          </a:xfrm>
          <a:prstGeom prst="roundRect">
            <a:avLst/>
          </a:prstGeom>
          <a:solidFill>
            <a:schemeClr val="accent6">
              <a:lumMod val="7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menghindari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TAKABBUR</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215413" y="2310413"/>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238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3000" r="-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3771900"/>
            <a:ext cx="8465028" cy="17145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sudi tunduk kepada orang lain kerana merasa diri lebih.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457200" y="590550"/>
            <a:ext cx="8465028" cy="1524000"/>
          </a:xfrm>
          <a:prstGeom prst="roundRect">
            <a:avLst/>
          </a:prstGeom>
          <a:solidFill>
            <a:srgbClr val="20431D">
              <a:alpha val="50000"/>
            </a:srgb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Para ulama’ telah menghuraikan sebab-sebab kepada takabbur, antaranya ialah:</a:t>
            </a:r>
            <a:endParaRPr lang="fi-FI" sz="32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2514600"/>
            <a:ext cx="1301497" cy="990600"/>
          </a:xfrm>
          <a:prstGeom prst="ellipse">
            <a:avLst/>
          </a:prstGeom>
          <a:solidFill>
            <a:schemeClr val="accent3">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418576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1447800"/>
            <a:ext cx="8465028" cy="17145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mahu menyerlahkan kekurangan diri, sikap dan akhlak negatifnya.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2286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6" name="Rectangle: Rounded Corners 5">
            <a:extLst>
              <a:ext uri="{FF2B5EF4-FFF2-40B4-BE49-F238E27FC236}">
                <a16:creationId xmlns="" xmlns:a16="http://schemas.microsoft.com/office/drawing/2014/main" id="{A3097165-8E05-6925-6216-11FFD7BA27DA}"/>
              </a:ext>
            </a:extLst>
          </p:cNvPr>
          <p:cNvSpPr/>
          <p:nvPr/>
        </p:nvSpPr>
        <p:spPr>
          <a:xfrm>
            <a:off x="3803902" y="34290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7" name="Rectangle: Rounded Corners 5">
            <a:extLst>
              <a:ext uri="{FF2B5EF4-FFF2-40B4-BE49-F238E27FC236}">
                <a16:creationId xmlns="" xmlns:a16="http://schemas.microsoft.com/office/drawing/2014/main" id="{A3097165-8E05-6925-6216-11FFD7BA27DA}"/>
              </a:ext>
            </a:extLst>
          </p:cNvPr>
          <p:cNvSpPr/>
          <p:nvPr/>
        </p:nvSpPr>
        <p:spPr>
          <a:xfrm>
            <a:off x="457200" y="4648200"/>
            <a:ext cx="8465028" cy="17145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Sanjungan berlebihan yang diperolehi.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7407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3000" b="-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1143000"/>
            <a:ext cx="8617428" cy="18288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Penilaian</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tepat</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tentang</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kelebihan</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Contohnya</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percaya</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kelebihan</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pangkat</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a:t>
            </a:r>
            <a:r>
              <a:rPr lang="es-ES"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harta.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sp>
        <p:nvSpPr>
          <p:cNvPr id="6" name="Rectangle: Rounded Corners 5">
            <a:extLst>
              <a:ext uri="{FF2B5EF4-FFF2-40B4-BE49-F238E27FC236}">
                <a16:creationId xmlns="" xmlns:a16="http://schemas.microsoft.com/office/drawing/2014/main" id="{A3097165-8E05-6925-6216-11FFD7BA27DA}"/>
              </a:ext>
            </a:extLst>
          </p:cNvPr>
          <p:cNvSpPr/>
          <p:nvPr/>
        </p:nvSpPr>
        <p:spPr>
          <a:xfrm>
            <a:off x="3803902" y="31242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5</a:t>
            </a:r>
          </a:p>
        </p:txBody>
      </p:sp>
      <p:sp>
        <p:nvSpPr>
          <p:cNvPr id="7" name="Rectangle: Rounded Corners 5">
            <a:extLst>
              <a:ext uri="{FF2B5EF4-FFF2-40B4-BE49-F238E27FC236}">
                <a16:creationId xmlns="" xmlns:a16="http://schemas.microsoft.com/office/drawing/2014/main" id="{A3097165-8E05-6925-6216-11FFD7BA27DA}"/>
              </a:ext>
            </a:extLst>
          </p:cNvPr>
          <p:cNvSpPr/>
          <p:nvPr/>
        </p:nvSpPr>
        <p:spPr>
          <a:xfrm>
            <a:off x="304800" y="4267200"/>
            <a:ext cx="8617428" cy="24384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Mengagumi kelebihan diri sendiri, seperti kelebihan ilmu, amal ibadat, harta, kekuatan, para pengikut yang ramai dan sebagainya, serta lupa kepada Pengurnianya iaitu 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9765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171450" y="1676400"/>
            <a:ext cx="8839200" cy="3276600"/>
          </a:xfrm>
          <a:prstGeom prst="roundRect">
            <a:avLst/>
          </a:prstGeom>
          <a:solidFill>
            <a:srgbClr val="20431D">
              <a:alpha val="50000"/>
            </a:srgb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Kesemua faktor atau sebab takabbur tadi, jika dibiarkan membarah, ia akan melemahkan, malahan menghapuskan keharmonian, kesejahteraan dan perpaduan ummah.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0765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3429000"/>
            <a:ext cx="8465028" cy="3048000"/>
          </a:xfrm>
          <a:prstGeom prst="roundRect">
            <a:avLst/>
          </a:prstGeom>
          <a:solidFill>
            <a:schemeClr val="accent3">
              <a:lumMod val="7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Menginsafi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bahaya dan akibat buruk sifat takabbur,  seperti dimurkai dan dilaknat oleh Allah, dibenci orang, kekal dalam kesalahan, gagal membaiki diri dan sebagainya lagi.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457200" y="590550"/>
            <a:ext cx="8465028" cy="1238250"/>
          </a:xfrm>
          <a:prstGeom prst="roundRect">
            <a:avLst/>
          </a:prstGeom>
          <a:solidFill>
            <a:srgbClr val="20431D">
              <a:alpha val="50000"/>
            </a:srgb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marilah kita menjauhi sifat sombong dan takabbur dengan: </a:t>
            </a:r>
            <a:endParaRPr lang="fi-FI" sz="32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20574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226359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1295400"/>
            <a:ext cx="8465028" cy="2286000"/>
          </a:xfrm>
          <a:prstGeom prst="roundRect">
            <a:avLst/>
          </a:prstGeom>
          <a:solidFill>
            <a:schemeClr val="accent3">
              <a:lumMod val="7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Mengenali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siapa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diri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membina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Ma’rifatu Allah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sentiasa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bersyukur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mengembalikan sanjungan kepada limpah kurnia Allah..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733800" y="1524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8" name="Rectangle: Rounded Corners 5">
            <a:extLst>
              <a:ext uri="{FF2B5EF4-FFF2-40B4-BE49-F238E27FC236}">
                <a16:creationId xmlns="" xmlns:a16="http://schemas.microsoft.com/office/drawing/2014/main" id="{A3097165-8E05-6925-6216-11FFD7BA27DA}"/>
              </a:ext>
            </a:extLst>
          </p:cNvPr>
          <p:cNvSpPr/>
          <p:nvPr/>
        </p:nvSpPr>
        <p:spPr>
          <a:xfrm>
            <a:off x="3733800" y="37338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9" name="Rectangle: Rounded Corners 5">
            <a:extLst>
              <a:ext uri="{FF2B5EF4-FFF2-40B4-BE49-F238E27FC236}">
                <a16:creationId xmlns="" xmlns:a16="http://schemas.microsoft.com/office/drawing/2014/main" id="{A3097165-8E05-6925-6216-11FFD7BA27DA}"/>
              </a:ext>
            </a:extLst>
          </p:cNvPr>
          <p:cNvSpPr/>
          <p:nvPr/>
        </p:nvSpPr>
        <p:spPr>
          <a:xfrm>
            <a:off x="381000" y="4876800"/>
            <a:ext cx="8465028" cy="1828800"/>
          </a:xfrm>
          <a:prstGeom prst="roundRect">
            <a:avLst/>
          </a:prstGeom>
          <a:solidFill>
            <a:schemeClr val="accent3">
              <a:lumMod val="7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Memahami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merawat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baik faktor-faktor yang boleh mendorong rasa takabbur.</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0352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6000" r="-2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2057400"/>
            <a:ext cx="8465028" cy="34290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tawadhu’</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iaitu merendah diri di samping mendidik diri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belas kasih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orang lain, termasuk mereka yang tidak bernasib baik, lemah dan kekurangan dalam ilmu, harta, kedudukan dan sebagainya.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6858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257175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9000" r="-19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304800" y="1219200"/>
            <a:ext cx="8465028" cy="23622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Sedia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mendengar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menghormati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seterusnya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menerima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pandangan, idea, teguran dan lain-lain yang benar lagi syar’ie, tanpa mengira sumbernya.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 xmlns:a16="http://schemas.microsoft.com/office/drawing/2014/main" id="{A3097165-8E05-6925-6216-11FFD7BA27DA}"/>
              </a:ext>
            </a:extLst>
          </p:cNvPr>
          <p:cNvSpPr/>
          <p:nvPr/>
        </p:nvSpPr>
        <p:spPr>
          <a:xfrm>
            <a:off x="3803903" y="762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5</a:t>
            </a:r>
          </a:p>
        </p:txBody>
      </p:sp>
      <p:sp>
        <p:nvSpPr>
          <p:cNvPr id="8" name="Rectangle: Rounded Corners 5">
            <a:extLst>
              <a:ext uri="{FF2B5EF4-FFF2-40B4-BE49-F238E27FC236}">
                <a16:creationId xmlns="" xmlns:a16="http://schemas.microsoft.com/office/drawing/2014/main" id="{A3097165-8E05-6925-6216-11FFD7BA27DA}"/>
              </a:ext>
            </a:extLst>
          </p:cNvPr>
          <p:cNvSpPr/>
          <p:nvPr/>
        </p:nvSpPr>
        <p:spPr>
          <a:xfrm>
            <a:off x="3803903" y="3733800"/>
            <a:ext cx="1301497" cy="990600"/>
          </a:xfrm>
          <a:prstGeom prst="ellipse">
            <a:avLst/>
          </a:prstGeom>
          <a:solidFill>
            <a:srgbClr val="20431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6</a:t>
            </a:r>
          </a:p>
        </p:txBody>
      </p:sp>
      <p:sp>
        <p:nvSpPr>
          <p:cNvPr id="9" name="Rectangle: Rounded Corners 5">
            <a:extLst>
              <a:ext uri="{FF2B5EF4-FFF2-40B4-BE49-F238E27FC236}">
                <a16:creationId xmlns="" xmlns:a16="http://schemas.microsoft.com/office/drawing/2014/main" id="{A3097165-8E05-6925-6216-11FFD7BA27DA}"/>
              </a:ext>
            </a:extLst>
          </p:cNvPr>
          <p:cNvSpPr/>
          <p:nvPr/>
        </p:nvSpPr>
        <p:spPr>
          <a:xfrm>
            <a:off x="381000" y="4876800"/>
            <a:ext cx="8465028" cy="19050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Sering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berdoa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memohon pertolongan Allah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supaya dihindari sifat takabbur dan menyombong diri.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0372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 xmlns:a16="http://schemas.microsoft.com/office/drawing/2014/main"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 xmlns:a16="http://schemas.microsoft.com/office/drawing/2014/main" id="{FA9C5201-3937-4A66-A830-C32FEA0519A1}"/>
              </a:ext>
            </a:extLst>
          </p:cNvPr>
          <p:cNvSpPr>
            <a:spLocks noGrp="1"/>
          </p:cNvSpPr>
          <p:nvPr>
            <p:ph idx="1"/>
          </p:nvPr>
        </p:nvSpPr>
        <p:spPr>
          <a:xfrm>
            <a:off x="457200" y="1600200"/>
            <a:ext cx="8305800" cy="5029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Mengakhiri khutbah ini, marilah kita merenungi akan hakikat kejadian diri kita yang serba kekurangan dan lemah. Insafilah tentang kedudukan diri kita sebagai hamba Allah SWT. Oleh itu, hiaskan diri dengan sifat tawadhu’, sama ada di hadapan-Nya, mahupun sesama para hamba-Nya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 xmlns:a16="http://schemas.microsoft.com/office/drawing/2014/main"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 xmlns:a16="http://schemas.microsoft.com/office/drawing/2014/main" id="{FA9C5201-3937-4A66-A830-C32FEA0519A1}"/>
              </a:ext>
            </a:extLst>
          </p:cNvPr>
          <p:cNvSpPr>
            <a:spLocks noGrp="1"/>
          </p:cNvSpPr>
          <p:nvPr>
            <p:ph idx="1"/>
          </p:nvPr>
        </p:nvSpPr>
        <p:spPr>
          <a:xfrm>
            <a:off x="457200" y="1600200"/>
            <a:ext cx="8229600" cy="4724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Ingatlah, jika Allah mengurniakan kelebihan atau keistimewaan kepada kita, maka pergunakanlah ianya bagi membantu dan menolong mereka yang memerlukan. Perbanyakkan syukur kepada Allah SWT atas kurniaan-Nya tersebut.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 xmlns:a16="http://schemas.microsoft.com/office/drawing/2014/main" id="{BF3C2FF8-E13A-0141-9D5E-D56F213D67B7}"/>
              </a:ext>
            </a:extLst>
          </p:cNvPr>
          <p:cNvSpPr/>
          <p:nvPr/>
        </p:nvSpPr>
        <p:spPr>
          <a:xfrm>
            <a:off x="571500" y="228601"/>
            <a:ext cx="8077199" cy="801216"/>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9898" y="304800"/>
            <a:ext cx="4740401"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57200" y="4263321"/>
            <a:ext cx="8229599" cy="2492990"/>
          </a:xfrm>
          <a:prstGeom prst="rect">
            <a:avLst/>
          </a:prstGeom>
        </p:spPr>
        <p:txBody>
          <a:bodyPr wrap="square">
            <a:spAutoFit/>
          </a:bodyPr>
          <a:lstStyle/>
          <a:p>
            <a:pPr algn="just"/>
            <a:r>
              <a:rPr lang="ms-MY" sz="2600" b="1" dirty="0"/>
              <a:t>Yang bermaksud : </a:t>
            </a:r>
            <a:r>
              <a:rPr lang="ms-MY" sz="2600" b="1" dirty="0">
                <a:solidFill>
                  <a:srgbClr val="C00000"/>
                </a:solidFill>
              </a:rPr>
              <a:t>: “Janganlah kamu berjalan di bumi ini dengan sombong, sesungguhnya kamu tidak akan dapat menembusi bumi, dan tidak akan sampai setinggi gunung. Tiap-tiap satu perintah itu, menyalahinya adalah kejahatan yang dibenci di sisi Tuhanmu. </a:t>
            </a:r>
          </a:p>
          <a:p>
            <a:pPr algn="r"/>
            <a:r>
              <a:rPr lang="ms-MY" sz="2600" b="1" dirty="0">
                <a:solidFill>
                  <a:srgbClr val="C00000"/>
                </a:solidFill>
              </a:rPr>
              <a:t>			           		</a:t>
            </a:r>
            <a:r>
              <a:rPr lang="ms-MY" sz="2600" b="1" dirty="0"/>
              <a:t>(Surah Al-Isra’ : 37-38)</a:t>
            </a:r>
            <a:endParaRPr lang="ms-MY" sz="2800" b="1" dirty="0"/>
          </a:p>
        </p:txBody>
      </p:sp>
      <p:pic>
        <p:nvPicPr>
          <p:cNvPr id="5" name="Picture 4">
            <a:extLst>
              <a:ext uri="{FF2B5EF4-FFF2-40B4-BE49-F238E27FC236}">
                <a16:creationId xmlns="" xmlns:a16="http://schemas.microsoft.com/office/drawing/2014/main" id="{0BCFCD81-FEFF-4403-92C3-182BD053C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25" y="1371600"/>
            <a:ext cx="8346147" cy="2987299"/>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2329" y="1446074"/>
            <a:ext cx="8629650" cy="1754326"/>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p>
        </p:txBody>
      </p:sp>
      <p:sp>
        <p:nvSpPr>
          <p:cNvPr id="5" name="TextBox 4"/>
          <p:cNvSpPr txBox="1"/>
          <p:nvPr/>
        </p:nvSpPr>
        <p:spPr>
          <a:xfrm>
            <a:off x="242329" y="3657600"/>
            <a:ext cx="8629652"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 xmlns:a16="http://schemas.microsoft.com/office/drawing/2014/main" id="{E9BF90BD-1D9C-4DE3-AF3D-E1DA7FE28E0C}"/>
              </a:ext>
            </a:extLst>
          </p:cNvPr>
          <p:cNvSpPr/>
          <p:nvPr/>
        </p:nvSpPr>
        <p:spPr>
          <a:xfrm>
            <a:off x="280259" y="1524000"/>
            <a:ext cx="8583481" cy="43434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menyeru kepada sidang jumaat sekalian, marilah sama-sama kita imarahkan masjid ini dengan menunaikan solat berjemaah. Sesungguhnya solat berjemaah mempunyai banyak fadhilat dan hikmahnya. </a:t>
            </a:r>
          </a:p>
        </p:txBody>
      </p:sp>
      <p:sp>
        <p:nvSpPr>
          <p:cNvPr id="3" name="Snip Diagonal Corner Rectangle 5">
            <a:extLst>
              <a:ext uri="{FF2B5EF4-FFF2-40B4-BE49-F238E27FC236}">
                <a16:creationId xmlns=""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solidFill>
            <a:srgbClr val="C0000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 xmlns:a16="http://schemas.microsoft.com/office/drawing/2014/main" id="{E9BF90BD-1D9C-4DE3-AF3D-E1DA7FE28E0C}"/>
              </a:ext>
            </a:extLst>
          </p:cNvPr>
          <p:cNvSpPr/>
          <p:nvPr/>
        </p:nvSpPr>
        <p:spPr>
          <a:xfrm>
            <a:off x="254429" y="1371600"/>
            <a:ext cx="8635141" cy="520065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janganlah tuan-tuan menangguh-nangguhkan untuk datang ke masjid. Bawalah anak-anak kita, ajaklah jiran tetangga dan ahli qaryah kita untuk sama-sama mengimarahkan masjid ini. Mudah-mudahan usaha kita ini mendapat rahmat, keampunan dan keredhaan daripada Allah di dunia dan akhirat. </a:t>
            </a:r>
          </a:p>
        </p:txBody>
      </p:sp>
      <p:sp>
        <p:nvSpPr>
          <p:cNvPr id="4" name="Snip Diagonal Corner Rectangle 5">
            <a:extLst>
              <a:ext uri="{FF2B5EF4-FFF2-40B4-BE49-F238E27FC236}">
                <a16:creationId xmlns=""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 xmlns:a16="http://schemas.microsoft.com/office/drawing/2014/main" id="{E9BF90BD-1D9C-4DE3-AF3D-E1DA7FE28E0C}"/>
              </a:ext>
            </a:extLst>
          </p:cNvPr>
          <p:cNvSpPr/>
          <p:nvPr/>
        </p:nvSpPr>
        <p:spPr>
          <a:xfrm>
            <a:off x="254429" y="1524000"/>
            <a:ext cx="8635141" cy="4724400"/>
          </a:xfrm>
          <a:prstGeom prst="flowChartAlternateProcess">
            <a:avLst/>
          </a:prstGeom>
          <a:gradFill flip="none" rotWithShape="1">
            <a:gsLst>
              <a:gs pos="19000">
                <a:schemeClr val="accent6">
                  <a:lumMod val="60000"/>
                  <a:lumOff val="40000"/>
                  <a:alpha val="66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juga ingin menegaskan bahawa di dalam harta kita terdapat hak orang lain yang perlu kita tunaikan. Justeru, salurkanlah zakat dan wakaf anda melalui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Majlis Agama Islam dan Adat Melayu Terengganu (MAIDAM) </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selaku badan yang dipertanggungjawabkan untuk menguruskan zakat dan wakaf di Negeri Terengganu. </a:t>
            </a:r>
          </a:p>
        </p:txBody>
      </p:sp>
      <p:sp>
        <p:nvSpPr>
          <p:cNvPr id="4" name="Snip Diagonal Corner Rectangle 5">
            <a:extLst>
              <a:ext uri="{FF2B5EF4-FFF2-40B4-BE49-F238E27FC236}">
                <a16:creationId xmlns=""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94093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52470" y="838200"/>
            <a:ext cx="8701030" cy="2769989"/>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وَصَحْبِهِ،وَمَنْ سَارَ عَلَى نَهْجِهِ، وَتَمَسَّكَ بِسُنَّتِهِ، وَاقْتَدَى بِهَدْيِهِ،وَاتَّبَعَهُمْ بِإِحْسَانٍ إِلَى يَوْمِ الدِّينِ</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52470" y="3608189"/>
            <a:ext cx="8701030" cy="3108543"/>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280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menelusuri</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jalannya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berpegang</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teguh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unnahnya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meneladani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petunjuknya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 xmlns:a16="http://schemas.microsoft.com/office/drawing/2014/main" id="{E9BF90BD-1D9C-4DE3-AF3D-E1DA7FE28E0C}"/>
              </a:ext>
            </a:extLst>
          </p:cNvPr>
          <p:cNvSpPr/>
          <p:nvPr/>
        </p:nvSpPr>
        <p:spPr>
          <a:xfrm>
            <a:off x="255181" y="2057400"/>
            <a:ext cx="8635141" cy="4343400"/>
          </a:xfrm>
          <a:prstGeom prst="flowChartAlternateProcess">
            <a:avLst/>
          </a:prstGeom>
          <a:gradFill flip="none" rotWithShape="1">
            <a:gsLst>
              <a:gs pos="19000">
                <a:schemeClr val="accent6">
                  <a:lumMod val="60000"/>
                  <a:lumOff val="40000"/>
                  <a:alpha val="67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Pihak majlis juga memerlukan kerjasama semua pihak untuk menyalurkan maklumat golongan yang memerlukan sekiranya diketahui, agar mereka yang kurang bernasib baik akan mendapat pembelaan sewajarnya.</a:t>
            </a:r>
          </a:p>
        </p:txBody>
      </p:sp>
      <p:sp>
        <p:nvSpPr>
          <p:cNvPr id="4" name="Snip Diagonal Corner Rectangle 5">
            <a:extLst>
              <a:ext uri="{FF2B5EF4-FFF2-40B4-BE49-F238E27FC236}">
                <a16:creationId xmlns="" xmlns:a16="http://schemas.microsoft.com/office/drawing/2014/main" id="{BA9A24E5-CAE3-48C9-B7BE-FF5770ECA16D}"/>
              </a:ext>
            </a:extLst>
          </p:cNvPr>
          <p:cNvSpPr/>
          <p:nvPr/>
        </p:nvSpPr>
        <p:spPr>
          <a:xfrm>
            <a:off x="228600" y="5334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4156325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Kurniakanlah ganjaran pahala yang berterusan kepada pembayar- pembayar zakat yang telah menunaikan zakat melalui Majlis Agama Islam dan Adat Melayu Terengganu (MAIDAM) serta berkatilah dan rahmatilah segala harta- harta mereka yang berbaki. Kami memohon kepada-Mu agar harta- harta kami menjadi harta-harta yang bersih dan jadikanlah zakat kami ini sebagai saham buat kami di akhirat kelak.</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9 Jamadil Akhir 1445 / 22 Disember 2023</a:t>
            </a:r>
          </a:p>
        </p:txBody>
      </p:sp>
      <p:sp>
        <p:nvSpPr>
          <p:cNvPr id="5" name="Rectangle 4">
            <a:extLst>
              <a:ext uri="{FF2B5EF4-FFF2-40B4-BE49-F238E27FC236}">
                <a16:creationId xmlns="" xmlns:a16="http://schemas.microsoft.com/office/drawing/2014/main" id="{8CD769F6-A83E-13AC-E464-A617695A3981}"/>
              </a:ext>
            </a:extLst>
          </p:cNvPr>
          <p:cNvSpPr/>
          <p:nvPr/>
        </p:nvSpPr>
        <p:spPr>
          <a:xfrm>
            <a:off x="828674" y="2590800"/>
            <a:ext cx="7486651" cy="2862322"/>
          </a:xfrm>
          <a:prstGeom prst="rect">
            <a:avLst/>
          </a:prstGeom>
        </p:spPr>
        <p:txBody>
          <a:bodyPr wrap="square">
            <a:spAutoFit/>
          </a:bodyPr>
          <a:lstStyle/>
          <a:p>
            <a:pPr algn="ctr"/>
            <a:r>
              <a:rPr lang="fi-FI" sz="60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TAKABBUR MELENYAPKAN KEHARMONIAN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 xmlns:a16="http://schemas.microsoft.com/office/drawing/2014/main" id="{A3097165-8E05-6925-6216-11FFD7BA27DA}"/>
              </a:ext>
            </a:extLst>
          </p:cNvPr>
          <p:cNvSpPr/>
          <p:nvPr/>
        </p:nvSpPr>
        <p:spPr>
          <a:xfrm>
            <a:off x="1752600" y="2514600"/>
            <a:ext cx="4343400" cy="838200"/>
          </a:xfrm>
          <a:prstGeom prst="roundRect">
            <a:avLst/>
          </a:prstGeom>
          <a:solidFill>
            <a:schemeClr val="tx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Sikap sombong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 xmlns:a16="http://schemas.microsoft.com/office/drawing/2014/main" id="{0808471C-4130-3D2E-1B60-244917EA6DA8}"/>
              </a:ext>
            </a:extLst>
          </p:cNvPr>
          <p:cNvSpPr/>
          <p:nvPr/>
        </p:nvSpPr>
        <p:spPr>
          <a:xfrm>
            <a:off x="838200" y="533400"/>
            <a:ext cx="7543800" cy="1600200"/>
          </a:xfrm>
          <a:prstGeom prst="roundRect">
            <a:avLst/>
          </a:prstGeom>
          <a:solidFill>
            <a:schemeClr val="tx2">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antara faktor yang boleh melemah, malah melenyapkan keharmonian masyarakat ialah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 xmlns:a16="http://schemas.microsoft.com/office/drawing/2014/main" id="{A3097165-8E05-6925-6216-11FFD7BA27DA}"/>
              </a:ext>
            </a:extLst>
          </p:cNvPr>
          <p:cNvSpPr/>
          <p:nvPr/>
        </p:nvSpPr>
        <p:spPr>
          <a:xfrm>
            <a:off x="1752600" y="3581400"/>
            <a:ext cx="4343400" cy="838200"/>
          </a:xfrm>
          <a:prstGeom prst="roundRect">
            <a:avLst/>
          </a:prstGeom>
          <a:solidFill>
            <a:schemeClr val="tx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Takabbur</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 xmlns:a16="http://schemas.microsoft.com/office/drawing/2014/main" id="{A3097165-8E05-6925-6216-11FFD7BA27DA}"/>
              </a:ext>
            </a:extLst>
          </p:cNvPr>
          <p:cNvSpPr/>
          <p:nvPr/>
        </p:nvSpPr>
        <p:spPr>
          <a:xfrm>
            <a:off x="1752600" y="5791200"/>
            <a:ext cx="4343400" cy="838200"/>
          </a:xfrm>
          <a:prstGeom prst="roundRect">
            <a:avLst/>
          </a:prstGeom>
          <a:solidFill>
            <a:schemeClr val="tx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Meninggi diri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 xmlns:a16="http://schemas.microsoft.com/office/drawing/2014/main" id="{A3097165-8E05-6925-6216-11FFD7BA27DA}"/>
              </a:ext>
            </a:extLst>
          </p:cNvPr>
          <p:cNvSpPr/>
          <p:nvPr/>
        </p:nvSpPr>
        <p:spPr>
          <a:xfrm>
            <a:off x="1752600" y="4724400"/>
            <a:ext cx="4343400" cy="838200"/>
          </a:xfrm>
          <a:prstGeom prst="roundRect">
            <a:avLst/>
          </a:prstGeom>
          <a:solidFill>
            <a:schemeClr val="tx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Angkuh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Curved Right Arrow 9"/>
          <p:cNvSpPr/>
          <p:nvPr/>
        </p:nvSpPr>
        <p:spPr>
          <a:xfrm rot="20966520">
            <a:off x="214661" y="1391113"/>
            <a:ext cx="953570" cy="3514243"/>
          </a:xfrm>
          <a:prstGeom prst="curvedRightArrow">
            <a:avLst>
              <a:gd name="adj1" fmla="val 22942"/>
              <a:gd name="adj2" fmla="val 70788"/>
              <a:gd name="adj3"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A3097165-8E05-6925-6216-11FFD7BA27DA}"/>
              </a:ext>
            </a:extLst>
          </p:cNvPr>
          <p:cNvSpPr/>
          <p:nvPr/>
        </p:nvSpPr>
        <p:spPr>
          <a:xfrm>
            <a:off x="2895600" y="381000"/>
            <a:ext cx="3048000" cy="914400"/>
          </a:xfrm>
          <a:prstGeom prst="roundRect">
            <a:avLst/>
          </a:prstGeom>
          <a:solidFill>
            <a:schemeClr val="tx2">
              <a:alpha val="69000"/>
            </a:schemeClr>
          </a:solidFill>
          <a:ln>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Takabbur</a:t>
            </a:r>
            <a:endParaRPr lang="fi-FI"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 xmlns:a16="http://schemas.microsoft.com/office/drawing/2014/main" id="{A3097165-8E05-6925-6216-11FFD7BA27DA}"/>
              </a:ext>
            </a:extLst>
          </p:cNvPr>
          <p:cNvSpPr/>
          <p:nvPr/>
        </p:nvSpPr>
        <p:spPr>
          <a:xfrm>
            <a:off x="304800" y="2133600"/>
            <a:ext cx="8504639" cy="19050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di antara sifat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negatif</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keji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telah mendapat celaan berat daripada Allah dan Rasul-Nya.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 xmlns:a16="http://schemas.microsoft.com/office/drawing/2014/main" id="{A3097165-8E05-6925-6216-11FFD7BA27DA}"/>
              </a:ext>
            </a:extLst>
          </p:cNvPr>
          <p:cNvSpPr/>
          <p:nvPr/>
        </p:nvSpPr>
        <p:spPr>
          <a:xfrm>
            <a:off x="304799" y="4267200"/>
            <a:ext cx="8504639" cy="24384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Inilah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sifat keji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terawal di kalangan makhluk yang bernama Iblis yang enggan patuh kepada perintah Allah supaya sujud kepada Nabi Adam AS.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66000" y="1499000"/>
            <a:ext cx="59055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3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457200" y="4110242"/>
            <a:ext cx="8229599" cy="2554545"/>
          </a:xfrm>
          <a:prstGeom prst="rect">
            <a:avLst/>
          </a:prstGeom>
        </p:spPr>
        <p:txBody>
          <a:bodyPr wrap="square">
            <a:spAutoFit/>
          </a:bodyPr>
          <a:lstStyle/>
          <a:p>
            <a:pPr algn="just"/>
            <a:r>
              <a:rPr lang="ms-MY" sz="2600" b="1" dirty="0"/>
              <a:t>Maksudnya : </a:t>
            </a:r>
            <a:r>
              <a:rPr lang="ms-MY" sz="3200" b="1" dirty="0">
                <a:solidFill>
                  <a:srgbClr val="C00000"/>
                </a:solidFill>
              </a:rPr>
              <a:t>“Dan ketika Kami berfirman kepada malaikat: Tunduklah kepada Nabi Adam. Lalu mereka sekaliannya tunduk memberi hormat kecuali Iblis; ia enggan dan takbur, dan menjadilah ia dari golongan yang kafir.”  </a:t>
            </a:r>
            <a:endParaRPr lang="ms-MY" sz="2800" b="1" dirty="0"/>
          </a:p>
        </p:txBody>
      </p:sp>
      <p:sp>
        <p:nvSpPr>
          <p:cNvPr id="5" name="Snip Diagonal Corner Rectangle 5">
            <a:extLst>
              <a:ext uri="{FF2B5EF4-FFF2-40B4-BE49-F238E27FC236}">
                <a16:creationId xmlns="" xmlns:a16="http://schemas.microsoft.com/office/drawing/2014/main" id="{B99F7B4E-83DC-BDF3-5F5E-501ED07D7196}"/>
              </a:ext>
            </a:extLst>
          </p:cNvPr>
          <p:cNvSpPr/>
          <p:nvPr/>
        </p:nvSpPr>
        <p:spPr>
          <a:xfrm>
            <a:off x="235030" y="1524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34:</a:t>
            </a:r>
          </a:p>
        </p:txBody>
      </p:sp>
      <p:pic>
        <p:nvPicPr>
          <p:cNvPr id="3" name="Picture 2">
            <a:extLst>
              <a:ext uri="{FF2B5EF4-FFF2-40B4-BE49-F238E27FC236}">
                <a16:creationId xmlns="" xmlns:a16="http://schemas.microsoft.com/office/drawing/2014/main" id="{C9DB7E6F-E073-446E-9703-78ED23521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 y="1126882"/>
            <a:ext cx="9138696" cy="2847079"/>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12421683</TotalTime>
  <Words>1799</Words>
  <Application>Microsoft Office PowerPoint</Application>
  <PresentationFormat>On-screen Show (4:3)</PresentationFormat>
  <Paragraphs>208</Paragraphs>
  <Slides>53</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53</vt:i4>
      </vt:variant>
    </vt:vector>
  </HeadingPairs>
  <TitlesOfParts>
    <vt:vector size="70"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1344</cp:revision>
  <dcterms:created xsi:type="dcterms:W3CDTF">2017-12-24T04:47:57Z</dcterms:created>
  <dcterms:modified xsi:type="dcterms:W3CDTF">2023-12-19T01:51:54Z</dcterms:modified>
</cp:coreProperties>
</file>